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61" r:id="rId7"/>
    <p:sldId id="259" r:id="rId8"/>
    <p:sldId id="278" r:id="rId9"/>
    <p:sldId id="263" r:id="rId10"/>
    <p:sldId id="264" r:id="rId11"/>
    <p:sldId id="266" r:id="rId12"/>
    <p:sldId id="279" r:id="rId13"/>
    <p:sldId id="280" r:id="rId14"/>
    <p:sldId id="281"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www.linkedin.com/in/aravind-raj-069800280" TargetMode="External"/><Relationship Id="rId2" Type="http://schemas.openxmlformats.org/officeDocument/2006/relationships/hyperlink" Target="mailto:aravindbe96@gmail.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580142" y="1073759"/>
            <a:ext cx="6331646" cy="1906508"/>
          </a:xfrm>
        </p:spPr>
        <p:txBody>
          <a:bodyPr/>
          <a:lstStyle/>
          <a:p>
            <a:pPr>
              <a:lnSpc>
                <a:spcPct val="150000"/>
              </a:lnSpc>
            </a:pPr>
            <a:r>
              <a:rPr lang="en-US" sz="3200" dirty="0">
                <a:latin typeface="Söhne"/>
              </a:rPr>
              <a:t>Page optimization and user engagement strategy analysis</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5CDF5-A101-D35F-2987-6DDBBC595C21}"/>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DFE2E913-41E1-BF38-2C25-515329C7508A}"/>
              </a:ext>
            </a:extLst>
          </p:cNvPr>
          <p:cNvSpPr>
            <a:spLocks noGrp="1"/>
          </p:cNvSpPr>
          <p:nvPr>
            <p:ph type="title"/>
          </p:nvPr>
        </p:nvSpPr>
        <p:spPr>
          <a:xfrm>
            <a:off x="2218929" y="1639675"/>
            <a:ext cx="7323836" cy="743753"/>
          </a:xfrm>
        </p:spPr>
        <p:txBody>
          <a:bodyPr/>
          <a:lstStyle/>
          <a:p>
            <a:r>
              <a:rPr lang="en-US" sz="3200" dirty="0">
                <a:solidFill>
                  <a:schemeClr val="accent6"/>
                </a:solidFill>
              </a:rPr>
              <a:t>RECOMENTATION</a:t>
            </a:r>
          </a:p>
        </p:txBody>
      </p:sp>
      <p:sp>
        <p:nvSpPr>
          <p:cNvPr id="44" name="Slide Number Placeholder 43">
            <a:extLst>
              <a:ext uri="{FF2B5EF4-FFF2-40B4-BE49-F238E27FC236}">
                <a16:creationId xmlns:a16="http://schemas.microsoft.com/office/drawing/2014/main" id="{3225A065-C411-F953-29A5-1DF5AFCDB9AD}"/>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5" name="Text Placeholder 4">
            <a:extLst>
              <a:ext uri="{FF2B5EF4-FFF2-40B4-BE49-F238E27FC236}">
                <a16:creationId xmlns:a16="http://schemas.microsoft.com/office/drawing/2014/main" id="{59F0B074-BC12-481D-13AC-8518BD3B77EF}"/>
              </a:ext>
            </a:extLst>
          </p:cNvPr>
          <p:cNvSpPr>
            <a:spLocks noGrp="1"/>
          </p:cNvSpPr>
          <p:nvPr>
            <p:ph type="body" sz="quarter" idx="20"/>
          </p:nvPr>
        </p:nvSpPr>
        <p:spPr>
          <a:xfrm>
            <a:off x="672981" y="2383428"/>
            <a:ext cx="4915095" cy="3847043"/>
          </a:xfrm>
        </p:spPr>
        <p:txBody>
          <a:bodyPr/>
          <a:lstStyle/>
          <a:p>
            <a:pPr algn="l">
              <a:lnSpc>
                <a:spcPct val="100000"/>
              </a:lnSpc>
            </a:pPr>
            <a:r>
              <a:rPr lang="en-US" sz="1800" b="1" i="0" dirty="0">
                <a:effectLst/>
                <a:latin typeface="Söhne"/>
              </a:rPr>
              <a:t>Increase User Installation and Engagement</a:t>
            </a:r>
            <a:r>
              <a:rPr lang="en-US" sz="1800" b="0" i="0" dirty="0">
                <a:effectLst/>
                <a:latin typeface="Söhne"/>
              </a:rPr>
              <a:t>:</a:t>
            </a:r>
          </a:p>
          <a:p>
            <a:pPr algn="l">
              <a:lnSpc>
                <a:spcPct val="100000"/>
              </a:lnSpc>
              <a:buFont typeface="Arial" panose="020B0604020202020204" pitchFamily="34" charset="0"/>
              <a:buChar char="•"/>
            </a:pPr>
            <a:r>
              <a:rPr lang="en-US" sz="1800" b="0" i="0" dirty="0">
                <a:effectLst/>
                <a:latin typeface="Söhne"/>
              </a:rPr>
              <a:t>Implement app store optimization (ASO) techniques to improve visibility and ranking in app store search results.</a:t>
            </a:r>
          </a:p>
          <a:p>
            <a:pPr algn="l">
              <a:lnSpc>
                <a:spcPct val="100000"/>
              </a:lnSpc>
              <a:buFont typeface="Arial" panose="020B0604020202020204" pitchFamily="34" charset="0"/>
              <a:buChar char="•"/>
            </a:pPr>
            <a:r>
              <a:rPr lang="en-US" sz="1800" b="0" i="0" dirty="0">
                <a:effectLst/>
                <a:latin typeface="Söhne"/>
              </a:rPr>
              <a:t>Offer incentives such as discounts, promotions, or exclusive content to encourage app downloads and user registrations.</a:t>
            </a:r>
          </a:p>
          <a:p>
            <a:pPr algn="l">
              <a:lnSpc>
                <a:spcPct val="100000"/>
              </a:lnSpc>
              <a:buFont typeface="Arial" panose="020B0604020202020204" pitchFamily="34" charset="0"/>
              <a:buChar char="•"/>
            </a:pPr>
            <a:r>
              <a:rPr lang="en-US" sz="1800" b="0" i="0" dirty="0">
                <a:effectLst/>
                <a:latin typeface="Söhne"/>
              </a:rPr>
              <a:t>Leverage push notifications, in-app messaging, and personalized recommendations to re-engage users and drive ongoing app usage.</a:t>
            </a:r>
          </a:p>
          <a:p>
            <a:pPr>
              <a:lnSpc>
                <a:spcPct val="100000"/>
              </a:lnSpc>
            </a:pPr>
            <a:endParaRPr lang="en-US" sz="1800" dirty="0"/>
          </a:p>
        </p:txBody>
      </p:sp>
      <p:sp>
        <p:nvSpPr>
          <p:cNvPr id="10" name="TextBox 9">
            <a:extLst>
              <a:ext uri="{FF2B5EF4-FFF2-40B4-BE49-F238E27FC236}">
                <a16:creationId xmlns:a16="http://schemas.microsoft.com/office/drawing/2014/main" id="{AA65DE18-E280-532E-8D33-391814A68D25}"/>
              </a:ext>
            </a:extLst>
          </p:cNvPr>
          <p:cNvSpPr txBox="1"/>
          <p:nvPr/>
        </p:nvSpPr>
        <p:spPr>
          <a:xfrm>
            <a:off x="6096000" y="2383428"/>
            <a:ext cx="5423019" cy="3970318"/>
          </a:xfrm>
          <a:prstGeom prst="rect">
            <a:avLst/>
          </a:prstGeom>
          <a:noFill/>
        </p:spPr>
        <p:txBody>
          <a:bodyPr wrap="square" rtlCol="0">
            <a:spAutoFit/>
          </a:bodyPr>
          <a:lstStyle/>
          <a:p>
            <a:pPr algn="l"/>
            <a:r>
              <a:rPr lang="en-US" b="1" i="0" dirty="0">
                <a:solidFill>
                  <a:schemeClr val="bg1"/>
                </a:solidFill>
                <a:effectLst/>
                <a:latin typeface="Söhne"/>
              </a:rPr>
              <a:t>Enhance Customer Support and Engagement</a:t>
            </a:r>
            <a:r>
              <a:rPr lang="en-US" b="0" i="0" dirty="0">
                <a:solidFill>
                  <a:schemeClr val="bg1"/>
                </a:solidFill>
                <a:effectLst/>
                <a:latin typeface="Söhne"/>
              </a:rPr>
              <a:t>:</a:t>
            </a:r>
          </a:p>
          <a:p>
            <a:pPr algn="l"/>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Provide multiple channels for customer support, including live chat, email, and phone support, to address user inquiries and resolve issues promptly.</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Implement self-service options such as FAQ pages, knowledge bases, and tutorials to empower users to find answers to common questions independently.</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Foster community engagement through user forums, social media groups, and online communities to encourage user interaction and peer support.</a:t>
            </a:r>
          </a:p>
          <a:p>
            <a:endParaRPr lang="en-US" dirty="0">
              <a:solidFill>
                <a:schemeClr val="bg1"/>
              </a:solidFill>
            </a:endParaRPr>
          </a:p>
        </p:txBody>
      </p:sp>
    </p:spTree>
    <p:extLst>
      <p:ext uri="{BB962C8B-B14F-4D97-AF65-F5344CB8AC3E}">
        <p14:creationId xmlns:p14="http://schemas.microsoft.com/office/powerpoint/2010/main" val="304114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3CE213D-A6DB-345F-E16F-3F67F7E0D6D3}"/>
              </a:ext>
            </a:extLst>
          </p:cNvPr>
          <p:cNvSpPr>
            <a:spLocks noGrp="1"/>
          </p:cNvSpPr>
          <p:nvPr>
            <p:ph type="title"/>
          </p:nvPr>
        </p:nvSpPr>
        <p:spPr>
          <a:xfrm>
            <a:off x="914710" y="349858"/>
            <a:ext cx="5424988" cy="579245"/>
          </a:xfrm>
        </p:spPr>
        <p:txBody>
          <a:bodyPr/>
          <a:lstStyle/>
          <a:p>
            <a:r>
              <a:rPr lang="en-US" sz="3200" dirty="0">
                <a:solidFill>
                  <a:schemeClr val="accent6"/>
                </a:solidFill>
              </a:rPr>
              <a:t>Summary</a:t>
            </a:r>
          </a:p>
        </p:txBody>
      </p:sp>
      <p:sp>
        <p:nvSpPr>
          <p:cNvPr id="8" name="Slide Number Placeholder 7">
            <a:extLst>
              <a:ext uri="{FF2B5EF4-FFF2-40B4-BE49-F238E27FC236}">
                <a16:creationId xmlns:a16="http://schemas.microsoft.com/office/drawing/2014/main" id="{37C5D92B-41F7-BFE0-20A5-65DA90B3A8AE}"/>
              </a:ext>
            </a:extLst>
          </p:cNvPr>
          <p:cNvSpPr>
            <a:spLocks noGrp="1"/>
          </p:cNvSpPr>
          <p:nvPr>
            <p:ph type="sldNum" sz="quarter" idx="4"/>
          </p:nvPr>
        </p:nvSpPr>
        <p:spPr/>
        <p:txBody>
          <a:bodyPr/>
          <a:lstStyle/>
          <a:p>
            <a:pPr>
              <a:defRPr/>
            </a:pPr>
            <a:fld id="{8D1FC6F8-0BCD-47E9-9C64-690771D9C143}" type="slidenum">
              <a:rPr lang="en-US" smtClean="0">
                <a:solidFill>
                  <a:schemeClr val="bg1"/>
                </a:solidFill>
              </a:rPr>
              <a:pPr>
                <a:defRPr/>
              </a:pPr>
              <a:t>11</a:t>
            </a:fld>
            <a:endParaRPr lang="en-US" dirty="0">
              <a:solidFill>
                <a:schemeClr val="bg1"/>
              </a:solidFill>
            </a:endParaRPr>
          </a:p>
        </p:txBody>
      </p:sp>
      <p:sp>
        <p:nvSpPr>
          <p:cNvPr id="17" name="TextBox 16">
            <a:extLst>
              <a:ext uri="{FF2B5EF4-FFF2-40B4-BE49-F238E27FC236}">
                <a16:creationId xmlns:a16="http://schemas.microsoft.com/office/drawing/2014/main" id="{D25FFD39-F13B-450F-34AB-3D180BEED939}"/>
              </a:ext>
            </a:extLst>
          </p:cNvPr>
          <p:cNvSpPr txBox="1"/>
          <p:nvPr/>
        </p:nvSpPr>
        <p:spPr>
          <a:xfrm>
            <a:off x="819246" y="1143890"/>
            <a:ext cx="10553508" cy="1477328"/>
          </a:xfrm>
          <a:prstGeom prst="rect">
            <a:avLst/>
          </a:prstGeom>
          <a:noFill/>
        </p:spPr>
        <p:txBody>
          <a:bodyPr wrap="square" rtlCol="0">
            <a:spAutoFit/>
          </a:bodyPr>
          <a:lstStyle/>
          <a:p>
            <a:r>
              <a:rPr lang="en-US" b="0" i="0" dirty="0">
                <a:solidFill>
                  <a:schemeClr val="bg1"/>
                </a:solidFill>
                <a:effectLst/>
                <a:latin typeface="Söhne"/>
              </a:rPr>
              <a:t>Page optimization involves improving various elements of a website or app to enhance user experience and drive desired actions, such as making a purchase or signing up for a service. This includes optimizing page load times, enhancing navigation, and streamlining the conversion process. By analyzing user behavior and conducting A/B testing, businesses can identify areas for improvement and implement strategies to increase conversions.</a:t>
            </a:r>
            <a:endParaRPr lang="en-US" dirty="0">
              <a:solidFill>
                <a:schemeClr val="bg1"/>
              </a:solidFill>
            </a:endParaRPr>
          </a:p>
        </p:txBody>
      </p:sp>
      <p:sp>
        <p:nvSpPr>
          <p:cNvPr id="18" name="TextBox 17">
            <a:extLst>
              <a:ext uri="{FF2B5EF4-FFF2-40B4-BE49-F238E27FC236}">
                <a16:creationId xmlns:a16="http://schemas.microsoft.com/office/drawing/2014/main" id="{084529C2-DB10-1D72-FA20-A55E6E5D0E43}"/>
              </a:ext>
            </a:extLst>
          </p:cNvPr>
          <p:cNvSpPr txBox="1"/>
          <p:nvPr/>
        </p:nvSpPr>
        <p:spPr>
          <a:xfrm>
            <a:off x="779981" y="2759629"/>
            <a:ext cx="10553508" cy="1200329"/>
          </a:xfrm>
          <a:prstGeom prst="rect">
            <a:avLst/>
          </a:prstGeom>
          <a:noFill/>
        </p:spPr>
        <p:txBody>
          <a:bodyPr wrap="square" rtlCol="0">
            <a:spAutoFit/>
          </a:bodyPr>
          <a:lstStyle/>
          <a:p>
            <a:r>
              <a:rPr lang="en-US" b="0" i="0" dirty="0">
                <a:solidFill>
                  <a:schemeClr val="bg1"/>
                </a:solidFill>
                <a:effectLst/>
                <a:latin typeface="Söhne"/>
              </a:rPr>
              <a:t>To get more user installations and engagement from the app and website, businesses should focus on effective marketing strategies, personalized messaging, and incentives to encourage users to download the app or visit the website. App store optimization (ASO) techniques can improve app visibility and ranking in app stores, while targeted advertising campaigns can drive qualified traffic to the app and website.</a:t>
            </a:r>
            <a:endParaRPr lang="en-US" dirty="0">
              <a:solidFill>
                <a:schemeClr val="bg1"/>
              </a:solidFill>
            </a:endParaRPr>
          </a:p>
        </p:txBody>
      </p:sp>
      <p:sp>
        <p:nvSpPr>
          <p:cNvPr id="20" name="TextBox 19">
            <a:extLst>
              <a:ext uri="{FF2B5EF4-FFF2-40B4-BE49-F238E27FC236}">
                <a16:creationId xmlns:a16="http://schemas.microsoft.com/office/drawing/2014/main" id="{917C4327-B07B-2E3A-BE6B-75C090BC6E33}"/>
              </a:ext>
            </a:extLst>
          </p:cNvPr>
          <p:cNvSpPr txBox="1"/>
          <p:nvPr/>
        </p:nvSpPr>
        <p:spPr>
          <a:xfrm>
            <a:off x="779981" y="4098369"/>
            <a:ext cx="10553508" cy="1754326"/>
          </a:xfrm>
          <a:prstGeom prst="rect">
            <a:avLst/>
          </a:prstGeom>
          <a:noFill/>
        </p:spPr>
        <p:txBody>
          <a:bodyPr wrap="square" rtlCol="0">
            <a:spAutoFit/>
          </a:bodyPr>
          <a:lstStyle/>
          <a:p>
            <a:pPr algn="l"/>
            <a:r>
              <a:rPr lang="en-US" b="0" i="0" dirty="0">
                <a:solidFill>
                  <a:schemeClr val="bg1"/>
                </a:solidFill>
                <a:effectLst/>
                <a:latin typeface="Söhne"/>
              </a:rPr>
              <a:t>Once users have installed the app or visited the website, businesses should focus on engaging them through personalized content, push notifications, and interactive features. By offering incentives, rewards, and exclusive content, businesses can encourage ongoing app usage and repeat visits to the website. Additionally, providing excellent customer support and fostering community engagement can enhance user satisfaction and loyalty.</a:t>
            </a:r>
          </a:p>
          <a:p>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80476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0" y="2975988"/>
            <a:ext cx="4989628" cy="1756576"/>
          </a:xfrm>
        </p:spPr>
        <p:txBody>
          <a:bodyPr>
            <a:normAutofit/>
          </a:bodyPr>
          <a:lstStyle/>
          <a:p>
            <a:r>
              <a:rPr lang="en-US" dirty="0"/>
              <a:t>ARAVIND RAJ M</a:t>
            </a:r>
          </a:p>
          <a:p>
            <a:r>
              <a:rPr lang="en-US" dirty="0">
                <a:hlinkClick r:id="rId2"/>
              </a:rPr>
              <a:t>aravindbe96@gmail.com</a:t>
            </a:r>
            <a:endParaRPr lang="en-US" dirty="0"/>
          </a:p>
          <a:p>
            <a:r>
              <a:rPr lang="en-US" b="0" i="0" dirty="0">
                <a:effectLst/>
                <a:latin typeface="-apple-system"/>
                <a:hlinkClick r:id="rId3"/>
              </a:rPr>
              <a:t>www.linkedin.com/in/aravind-raj-069800280</a:t>
            </a:r>
            <a:endParaRPr lang="en-US" b="0" i="0" dirty="0">
              <a:effectLst/>
              <a:latin typeface="-apple-system"/>
            </a:endParaRPr>
          </a:p>
          <a:p>
            <a:endParaRPr lang="en-US" dirty="0"/>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322487" y="1637067"/>
            <a:ext cx="6549480" cy="1231637"/>
          </a:xfrm>
        </p:spPr>
        <p:txBody>
          <a:bodyPr/>
          <a:lstStyle/>
          <a:p>
            <a:r>
              <a:rPr lang="en-US" dirty="0"/>
              <a:t>Objective of the study</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2" name="Text Placeholder 1">
            <a:extLst>
              <a:ext uri="{FF2B5EF4-FFF2-40B4-BE49-F238E27FC236}">
                <a16:creationId xmlns:a16="http://schemas.microsoft.com/office/drawing/2014/main" id="{D051C03B-F8C7-2D2C-041B-03D79B5B58C0}"/>
              </a:ext>
            </a:extLst>
          </p:cNvPr>
          <p:cNvSpPr>
            <a:spLocks noGrp="1" noChangeArrowheads="1"/>
          </p:cNvSpPr>
          <p:nvPr>
            <p:ph type="body" sz="quarter" idx="12"/>
          </p:nvPr>
        </p:nvSpPr>
        <p:spPr bwMode="auto">
          <a:xfrm>
            <a:off x="322487" y="2722283"/>
            <a:ext cx="6392078"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Our goal is to use the best search engine to reach the target population, who are primarily between the ages of 18 and 24, through the website we established specifically for this study. I carefully monitor and evaluate this website's performance utilizing the database I've gathered in order to improve website optimization and creativity.</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21" name="Picture 20">
            <a:extLst>
              <a:ext uri="{FF2B5EF4-FFF2-40B4-BE49-F238E27FC236}">
                <a16:creationId xmlns:a16="http://schemas.microsoft.com/office/drawing/2014/main" id="{AD6E1AC4-2534-82DD-3D39-61F704C57B16}"/>
              </a:ext>
            </a:extLst>
          </p:cNvPr>
          <p:cNvPicPr>
            <a:picLocks noChangeAspect="1"/>
          </p:cNvPicPr>
          <p:nvPr/>
        </p:nvPicPr>
        <p:blipFill>
          <a:blip r:embed="rId2"/>
          <a:stretch>
            <a:fillRect/>
          </a:stretch>
        </p:blipFill>
        <p:spPr>
          <a:xfrm>
            <a:off x="306217" y="2327525"/>
            <a:ext cx="4982960" cy="3875635"/>
          </a:xfrm>
          <a:prstGeom prst="rect">
            <a:avLst/>
          </a:prstGeom>
        </p:spPr>
      </p:pic>
      <p:sp>
        <p:nvSpPr>
          <p:cNvPr id="7" name="TextBox 6">
            <a:extLst>
              <a:ext uri="{FF2B5EF4-FFF2-40B4-BE49-F238E27FC236}">
                <a16:creationId xmlns:a16="http://schemas.microsoft.com/office/drawing/2014/main" id="{11CA6FF0-202C-EE19-CFFA-C8EE21664D9E}"/>
              </a:ext>
            </a:extLst>
          </p:cNvPr>
          <p:cNvSpPr txBox="1"/>
          <p:nvPr/>
        </p:nvSpPr>
        <p:spPr>
          <a:xfrm>
            <a:off x="5626812" y="2716307"/>
            <a:ext cx="5892207" cy="2974178"/>
          </a:xfrm>
          <a:prstGeom prst="rect">
            <a:avLst/>
          </a:prstGeom>
          <a:noFill/>
        </p:spPr>
        <p:txBody>
          <a:bodyPr wrap="square">
            <a:spAutoFit/>
          </a:bodyPr>
          <a:lstStyle/>
          <a:p>
            <a:pPr>
              <a:lnSpc>
                <a:spcPct val="150000"/>
              </a:lnSpc>
            </a:pPr>
            <a:r>
              <a:rPr lang="en-US" dirty="0">
                <a:solidFill>
                  <a:schemeClr val="bg1"/>
                </a:solidFill>
              </a:rPr>
              <a:t>From the study it is evident that the created site is easy to navigate across the information, Which are presented in all regional language across the country. Though the site has every other regional language the study shows that the engagement rate is high in English and Hindi comparatively and the design works properly and supports the user to complete their task in finer way.</a:t>
            </a:r>
          </a:p>
        </p:txBody>
      </p:sp>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779758" y="1510882"/>
            <a:ext cx="4919354" cy="667498"/>
          </a:xfrm>
        </p:spPr>
        <p:txBody>
          <a:bodyPr/>
          <a:lstStyle/>
          <a:p>
            <a:r>
              <a:rPr lang="en-US" sz="3200" dirty="0">
                <a:solidFill>
                  <a:schemeClr val="accent6"/>
                </a:solidFill>
              </a:rPr>
              <a:t>USER EXPERIENCE</a:t>
            </a:r>
          </a:p>
        </p:txBody>
      </p:sp>
    </p:spTree>
    <p:extLst>
      <p:ext uri="{BB962C8B-B14F-4D97-AF65-F5344CB8AC3E}">
        <p14:creationId xmlns:p14="http://schemas.microsoft.com/office/powerpoint/2010/main" val="201191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473857" y="1348690"/>
            <a:ext cx="4719884" cy="580030"/>
          </a:xfrm>
        </p:spPr>
        <p:txBody>
          <a:bodyPr/>
          <a:lstStyle/>
          <a:p>
            <a:r>
              <a:rPr lang="en-US" sz="3200" dirty="0">
                <a:solidFill>
                  <a:schemeClr val="accent6"/>
                </a:solidFill>
              </a:rPr>
              <a:t>CONVERSION RATE OPTIMISATION (CRO)</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4" name="TextBox 43">
            <a:extLst>
              <a:ext uri="{FF2B5EF4-FFF2-40B4-BE49-F238E27FC236}">
                <a16:creationId xmlns:a16="http://schemas.microsoft.com/office/drawing/2014/main" id="{EA5B6694-9772-C4DE-62E2-544CE383DCAC}"/>
              </a:ext>
            </a:extLst>
          </p:cNvPr>
          <p:cNvSpPr txBox="1"/>
          <p:nvPr/>
        </p:nvSpPr>
        <p:spPr>
          <a:xfrm>
            <a:off x="5746376" y="2958353"/>
            <a:ext cx="5360893" cy="2957861"/>
          </a:xfrm>
          <a:prstGeom prst="rect">
            <a:avLst/>
          </a:prstGeom>
          <a:noFill/>
        </p:spPr>
        <p:txBody>
          <a:bodyPr wrap="square" rtlCol="0">
            <a:spAutoFit/>
          </a:bodyPr>
          <a:lstStyle/>
          <a:p>
            <a:pPr>
              <a:lnSpc>
                <a:spcPct val="150000"/>
              </a:lnSpc>
            </a:pPr>
            <a:r>
              <a:rPr lang="en-US" dirty="0">
                <a:solidFill>
                  <a:schemeClr val="bg1"/>
                </a:solidFill>
              </a:rPr>
              <a:t>The site to be loaded with facilities like Live chat , Active CTA buttons and testimonials to built trust among the users taken for the study. The data should be clearly analyzed through various forms such as Age, language, locality and channel group incorporating customer reviews. Mobile optimization of the site is highly recommended to achieve anticipated CRO</a:t>
            </a:r>
          </a:p>
        </p:txBody>
      </p:sp>
      <p:pic>
        <p:nvPicPr>
          <p:cNvPr id="2050" name="Picture 2" descr="Introduction to Conversion Rate Optimization (CRO) and how can it do  wonders for you? | by Shreyanshgoel | Medium">
            <a:extLst>
              <a:ext uri="{FF2B5EF4-FFF2-40B4-BE49-F238E27FC236}">
                <a16:creationId xmlns:a16="http://schemas.microsoft.com/office/drawing/2014/main" id="{6830FF1F-E0A4-6799-9340-D3F0EB959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99" y="2877671"/>
            <a:ext cx="5112107" cy="332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CA475-DB17-86DC-9F6B-E281050F52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D2BFF2-04A1-0D97-625C-50B99BF7932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608574" y="1196509"/>
            <a:ext cx="4719637" cy="775727"/>
          </a:xfrm>
        </p:spPr>
        <p:txBody>
          <a:bodyPr/>
          <a:lstStyle/>
          <a:p>
            <a:r>
              <a:rPr lang="en-US" sz="3200" dirty="0">
                <a:solidFill>
                  <a:schemeClr val="accent6"/>
                </a:solidFill>
              </a:rPr>
              <a:t>TARGET SPECIFIC CUSTOMER SEGMENT</a:t>
            </a:r>
          </a:p>
        </p:txBody>
      </p:sp>
      <p:pic>
        <p:nvPicPr>
          <p:cNvPr id="31" name="Picture 30">
            <a:extLst>
              <a:ext uri="{FF2B5EF4-FFF2-40B4-BE49-F238E27FC236}">
                <a16:creationId xmlns:a16="http://schemas.microsoft.com/office/drawing/2014/main" id="{D799D47C-AAC0-91E8-25C7-82BEF9F845C9}"/>
              </a:ext>
            </a:extLst>
          </p:cNvPr>
          <p:cNvPicPr>
            <a:picLocks noChangeAspect="1"/>
          </p:cNvPicPr>
          <p:nvPr/>
        </p:nvPicPr>
        <p:blipFill>
          <a:blip r:embed="rId2"/>
          <a:stretch>
            <a:fillRect/>
          </a:stretch>
        </p:blipFill>
        <p:spPr>
          <a:xfrm>
            <a:off x="397226" y="2860942"/>
            <a:ext cx="5376360" cy="3512444"/>
          </a:xfrm>
          <a:prstGeom prst="rect">
            <a:avLst/>
          </a:prstGeom>
        </p:spPr>
      </p:pic>
      <p:sp>
        <p:nvSpPr>
          <p:cNvPr id="5" name="TextBox 4">
            <a:extLst>
              <a:ext uri="{FF2B5EF4-FFF2-40B4-BE49-F238E27FC236}">
                <a16:creationId xmlns:a16="http://schemas.microsoft.com/office/drawing/2014/main" id="{24BBD61F-5586-BE2F-5FC8-01ED7E54558C}"/>
              </a:ext>
            </a:extLst>
          </p:cNvPr>
          <p:cNvSpPr txBox="1"/>
          <p:nvPr/>
        </p:nvSpPr>
        <p:spPr>
          <a:xfrm>
            <a:off x="6364785" y="3344096"/>
            <a:ext cx="4563035" cy="2126864"/>
          </a:xfrm>
          <a:prstGeom prst="rect">
            <a:avLst/>
          </a:prstGeom>
          <a:noFill/>
        </p:spPr>
        <p:txBody>
          <a:bodyPr wrap="square" rtlCol="0">
            <a:spAutoFit/>
          </a:bodyPr>
          <a:lstStyle/>
          <a:p>
            <a:pPr>
              <a:lnSpc>
                <a:spcPct val="150000"/>
              </a:lnSpc>
            </a:pPr>
            <a:r>
              <a:rPr lang="en-US" dirty="0">
                <a:solidFill>
                  <a:schemeClr val="bg1"/>
                </a:solidFill>
              </a:rPr>
              <a:t>Even though the site has customer segments across the country, the study shows that the majority of the users are from Bengaluru, Patna, Hyderabad, Indore, Lucknow. Which is clearly represented.</a:t>
            </a:r>
          </a:p>
        </p:txBody>
      </p:sp>
    </p:spTree>
    <p:extLst>
      <p:ext uri="{BB962C8B-B14F-4D97-AF65-F5344CB8AC3E}">
        <p14:creationId xmlns:p14="http://schemas.microsoft.com/office/powerpoint/2010/main" val="56034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3196145" y="510339"/>
            <a:ext cx="6063039" cy="579245"/>
          </a:xfrm>
        </p:spPr>
        <p:txBody>
          <a:bodyPr/>
          <a:lstStyle/>
          <a:p>
            <a:r>
              <a:rPr lang="en-US" sz="3200" dirty="0">
                <a:solidFill>
                  <a:schemeClr val="accent6"/>
                </a:solidFill>
              </a:rPr>
              <a:t>REVENUE GENERATION</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3196145" y="1823401"/>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808701" y="1261000"/>
            <a:ext cx="2387444" cy="1124802"/>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Advertisement</a:t>
            </a:r>
          </a:p>
        </p:txBody>
      </p:sp>
      <p:sp>
        <p:nvSpPr>
          <p:cNvPr id="19" name="Oval 18">
            <a:extLst>
              <a:ext uri="{FF2B5EF4-FFF2-40B4-BE49-F238E27FC236}">
                <a16:creationId xmlns:a16="http://schemas.microsoft.com/office/drawing/2014/main" id="{732D33A9-E4CA-8144-3FE0-515C18AAB68E}"/>
              </a:ext>
              <a:ext uri="{C183D7F6-B498-43B3-948B-1728B52AA6E4}">
                <adec:decorative xmlns:adec="http://schemas.microsoft.com/office/drawing/2017/decorative" val="1"/>
              </a:ext>
            </a:extLst>
          </p:cNvPr>
          <p:cNvSpPr/>
          <p:nvPr/>
        </p:nvSpPr>
        <p:spPr>
          <a:xfrm>
            <a:off x="4643576" y="1317414"/>
            <a:ext cx="2387444" cy="1124802"/>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Freemium </a:t>
            </a:r>
          </a:p>
          <a:p>
            <a:pPr algn="ctr"/>
            <a:r>
              <a:rPr lang="en-US" dirty="0"/>
              <a:t>Models</a:t>
            </a:r>
          </a:p>
        </p:txBody>
      </p:sp>
      <p:sp>
        <p:nvSpPr>
          <p:cNvPr id="20" name="Oval 19">
            <a:extLst>
              <a:ext uri="{FF2B5EF4-FFF2-40B4-BE49-F238E27FC236}">
                <a16:creationId xmlns:a16="http://schemas.microsoft.com/office/drawing/2014/main" id="{E79806DD-6129-CCBF-9070-D5C411AC7502}"/>
              </a:ext>
              <a:ext uri="{C183D7F6-B498-43B3-948B-1728B52AA6E4}">
                <adec:decorative xmlns:adec="http://schemas.microsoft.com/office/drawing/2017/decorative" val="1"/>
              </a:ext>
            </a:extLst>
          </p:cNvPr>
          <p:cNvSpPr/>
          <p:nvPr/>
        </p:nvSpPr>
        <p:spPr>
          <a:xfrm>
            <a:off x="8592498" y="1242015"/>
            <a:ext cx="2387444" cy="1124802"/>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Sponsorship</a:t>
            </a:r>
          </a:p>
        </p:txBody>
      </p:sp>
      <p:sp>
        <p:nvSpPr>
          <p:cNvPr id="31" name="Oval 30">
            <a:extLst>
              <a:ext uri="{FF2B5EF4-FFF2-40B4-BE49-F238E27FC236}">
                <a16:creationId xmlns:a16="http://schemas.microsoft.com/office/drawing/2014/main" id="{28F6E20C-C7AD-034C-D281-6AD98CFB874C}"/>
              </a:ext>
              <a:ext uri="{C183D7F6-B498-43B3-948B-1728B52AA6E4}">
                <adec:decorative xmlns:adec="http://schemas.microsoft.com/office/drawing/2017/decorative" val="1"/>
              </a:ext>
            </a:extLst>
          </p:cNvPr>
          <p:cNvSpPr/>
          <p:nvPr/>
        </p:nvSpPr>
        <p:spPr>
          <a:xfrm>
            <a:off x="4643576" y="3919138"/>
            <a:ext cx="2387444" cy="1124802"/>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Magnet</a:t>
            </a:r>
          </a:p>
        </p:txBody>
      </p:sp>
      <p:sp>
        <p:nvSpPr>
          <p:cNvPr id="33" name="TextBox 32">
            <a:extLst>
              <a:ext uri="{FF2B5EF4-FFF2-40B4-BE49-F238E27FC236}">
                <a16:creationId xmlns:a16="http://schemas.microsoft.com/office/drawing/2014/main" id="{8FD58FF6-4CE0-D218-0B6F-66C2E26BC89A}"/>
              </a:ext>
            </a:extLst>
          </p:cNvPr>
          <p:cNvSpPr txBox="1"/>
          <p:nvPr/>
        </p:nvSpPr>
        <p:spPr>
          <a:xfrm>
            <a:off x="4952037" y="2618546"/>
            <a:ext cx="2214282" cy="1200329"/>
          </a:xfrm>
          <a:prstGeom prst="rect">
            <a:avLst/>
          </a:prstGeom>
          <a:noFill/>
        </p:spPr>
        <p:txBody>
          <a:bodyPr wrap="square">
            <a:spAutoFit/>
          </a:bodyPr>
          <a:lstStyle/>
          <a:p>
            <a:r>
              <a:rPr lang="en-US" b="0" i="0" dirty="0">
                <a:solidFill>
                  <a:schemeClr val="bg1"/>
                </a:solidFill>
                <a:effectLst/>
                <a:latin typeface="Söhne"/>
              </a:rPr>
              <a:t>Offer a free version of your product or service with limited features</a:t>
            </a:r>
            <a:endParaRPr lang="en-US" dirty="0">
              <a:solidFill>
                <a:schemeClr val="bg1"/>
              </a:solidFill>
            </a:endParaRPr>
          </a:p>
        </p:txBody>
      </p:sp>
      <p:sp>
        <p:nvSpPr>
          <p:cNvPr id="36" name="TextBox 35">
            <a:extLst>
              <a:ext uri="{FF2B5EF4-FFF2-40B4-BE49-F238E27FC236}">
                <a16:creationId xmlns:a16="http://schemas.microsoft.com/office/drawing/2014/main" id="{059EBABF-55D9-89DB-7591-08F40777205B}"/>
              </a:ext>
            </a:extLst>
          </p:cNvPr>
          <p:cNvSpPr txBox="1"/>
          <p:nvPr/>
        </p:nvSpPr>
        <p:spPr>
          <a:xfrm>
            <a:off x="8592671" y="2618546"/>
            <a:ext cx="2926348" cy="1477328"/>
          </a:xfrm>
          <a:prstGeom prst="rect">
            <a:avLst/>
          </a:prstGeom>
          <a:noFill/>
        </p:spPr>
        <p:txBody>
          <a:bodyPr wrap="square">
            <a:spAutoFit/>
          </a:bodyPr>
          <a:lstStyle/>
          <a:p>
            <a:r>
              <a:rPr lang="en-US" b="0" i="0" dirty="0">
                <a:solidFill>
                  <a:schemeClr val="bg1"/>
                </a:solidFill>
                <a:effectLst/>
                <a:latin typeface="Söhne"/>
              </a:rPr>
              <a:t>Collaborate with brands, influencers, or industry partners to sponsor content, events, or promotions on your website</a:t>
            </a:r>
            <a:endParaRPr lang="en-US" dirty="0">
              <a:solidFill>
                <a:schemeClr val="bg1"/>
              </a:solidFill>
            </a:endParaRPr>
          </a:p>
        </p:txBody>
      </p:sp>
      <p:sp>
        <p:nvSpPr>
          <p:cNvPr id="37" name="TextBox 36">
            <a:extLst>
              <a:ext uri="{FF2B5EF4-FFF2-40B4-BE49-F238E27FC236}">
                <a16:creationId xmlns:a16="http://schemas.microsoft.com/office/drawing/2014/main" id="{2BC5EB57-2B11-5827-F351-E5750243AE1C}"/>
              </a:ext>
            </a:extLst>
          </p:cNvPr>
          <p:cNvSpPr txBox="1"/>
          <p:nvPr/>
        </p:nvSpPr>
        <p:spPr>
          <a:xfrm>
            <a:off x="3089925" y="5244247"/>
            <a:ext cx="5824368" cy="646331"/>
          </a:xfrm>
          <a:prstGeom prst="rect">
            <a:avLst/>
          </a:prstGeom>
          <a:noFill/>
        </p:spPr>
        <p:txBody>
          <a:bodyPr wrap="square">
            <a:spAutoFit/>
          </a:bodyPr>
          <a:lstStyle/>
          <a:p>
            <a:r>
              <a:rPr lang="en-US" b="0" i="0" dirty="0">
                <a:solidFill>
                  <a:schemeClr val="bg1"/>
                </a:solidFill>
                <a:effectLst/>
                <a:latin typeface="Söhne"/>
              </a:rPr>
              <a:t>lead magnets such as e-books, whitepapers, or webinars in exchange for contact information</a:t>
            </a:r>
            <a:endParaRPr lang="en-US" dirty="0">
              <a:solidFill>
                <a:schemeClr val="bg1"/>
              </a:solidFill>
            </a:endParaRPr>
          </a:p>
        </p:txBody>
      </p:sp>
      <p:sp>
        <p:nvSpPr>
          <p:cNvPr id="39" name="TextBox 38">
            <a:extLst>
              <a:ext uri="{FF2B5EF4-FFF2-40B4-BE49-F238E27FC236}">
                <a16:creationId xmlns:a16="http://schemas.microsoft.com/office/drawing/2014/main" id="{EFF4D08E-B159-7554-9ACA-D998279FE0B1}"/>
              </a:ext>
            </a:extLst>
          </p:cNvPr>
          <p:cNvSpPr txBox="1"/>
          <p:nvPr/>
        </p:nvSpPr>
        <p:spPr>
          <a:xfrm>
            <a:off x="505207" y="2674352"/>
            <a:ext cx="3020478" cy="1292662"/>
          </a:xfrm>
          <a:prstGeom prst="rect">
            <a:avLst/>
          </a:prstGeom>
          <a:noFill/>
        </p:spPr>
        <p:txBody>
          <a:bodyPr wrap="square">
            <a:spAutoFit/>
          </a:bodyPr>
          <a:lstStyle/>
          <a:p>
            <a:r>
              <a:rPr lang="en-US" b="0" i="0" dirty="0">
                <a:solidFill>
                  <a:schemeClr val="bg1"/>
                </a:solidFill>
                <a:effectLst/>
                <a:latin typeface="Söhne"/>
              </a:rPr>
              <a:t>Partner with ad networks or affiliate platforms to</a:t>
            </a:r>
            <a:r>
              <a:rPr lang="en-US" sz="2000" b="0" i="0" dirty="0">
                <a:solidFill>
                  <a:schemeClr val="bg1"/>
                </a:solidFill>
                <a:effectLst/>
                <a:latin typeface="Söhne"/>
              </a:rPr>
              <a:t> display relevant ads or promote pro</a:t>
            </a:r>
            <a:r>
              <a:rPr lang="en-US" b="0" i="0" dirty="0">
                <a:solidFill>
                  <a:schemeClr val="bg1"/>
                </a:solidFill>
                <a:effectLst/>
                <a:latin typeface="Söhne"/>
              </a:rPr>
              <a:t>ducts/services </a:t>
            </a:r>
            <a:endParaRPr lang="en-ZA" dirty="0">
              <a:solidFill>
                <a:schemeClr val="bg1"/>
              </a:solidFill>
              <a:latin typeface="Söhne"/>
            </a:endParaRPr>
          </a:p>
        </p:txBody>
      </p:sp>
    </p:spTree>
    <p:extLst>
      <p:ext uri="{BB962C8B-B14F-4D97-AF65-F5344CB8AC3E}">
        <p14:creationId xmlns:p14="http://schemas.microsoft.com/office/powerpoint/2010/main" val="259022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3917577" y="1094893"/>
            <a:ext cx="6469627" cy="991689"/>
          </a:xfrm>
        </p:spPr>
        <p:txBody>
          <a:bodyPr/>
          <a:lstStyle/>
          <a:p>
            <a:r>
              <a:rPr lang="en-US" sz="3200" dirty="0">
                <a:solidFill>
                  <a:schemeClr val="accent6"/>
                </a:solidFill>
              </a:rPr>
              <a:t>AREA OF IMPROVEMENT</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20" name="TextBox 19">
            <a:extLst>
              <a:ext uri="{FF2B5EF4-FFF2-40B4-BE49-F238E27FC236}">
                <a16:creationId xmlns:a16="http://schemas.microsoft.com/office/drawing/2014/main" id="{0E9B4867-BA98-7625-30F6-4B55F2579E21}"/>
              </a:ext>
            </a:extLst>
          </p:cNvPr>
          <p:cNvSpPr txBox="1"/>
          <p:nvPr/>
        </p:nvSpPr>
        <p:spPr>
          <a:xfrm>
            <a:off x="1676401" y="2528047"/>
            <a:ext cx="7494494" cy="5133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Regular promotional campaigns should be conducted </a:t>
            </a:r>
          </a:p>
          <a:p>
            <a:pPr marL="285750" indent="-285750">
              <a:lnSpc>
                <a:spcPct val="150000"/>
              </a:lnSpc>
              <a:buFont typeface="Arial" panose="020B0604020202020204" pitchFamily="34" charset="0"/>
              <a:buChar char="•"/>
            </a:pPr>
            <a:r>
              <a:rPr lang="en-US" dirty="0">
                <a:solidFill>
                  <a:schemeClr val="bg1"/>
                </a:solidFill>
              </a:rPr>
              <a:t>Improvement should be done in the area of Digital Marketing.</a:t>
            </a:r>
          </a:p>
          <a:p>
            <a:pPr marL="285750" indent="-285750">
              <a:lnSpc>
                <a:spcPct val="150000"/>
              </a:lnSpc>
              <a:buFont typeface="Arial" panose="020B0604020202020204" pitchFamily="34" charset="0"/>
              <a:buChar char="•"/>
            </a:pPr>
            <a:r>
              <a:rPr lang="en-US" dirty="0">
                <a:solidFill>
                  <a:schemeClr val="bg1"/>
                </a:solidFill>
              </a:rPr>
              <a:t>User installation should be increased with app store rating and reviews</a:t>
            </a:r>
          </a:p>
          <a:p>
            <a:pPr marL="285750" indent="-285750">
              <a:lnSpc>
                <a:spcPct val="150000"/>
              </a:lnSpc>
              <a:buFont typeface="Arial" panose="020B0604020202020204" pitchFamily="34" charset="0"/>
              <a:buChar char="•"/>
            </a:pPr>
            <a:r>
              <a:rPr lang="en-US" dirty="0">
                <a:solidFill>
                  <a:schemeClr val="bg1"/>
                </a:solidFill>
              </a:rPr>
              <a:t>Use push notifications to engage the users and keep them informed. about the content and updates.</a:t>
            </a:r>
          </a:p>
          <a:p>
            <a:pPr marL="285750" indent="-285750">
              <a:lnSpc>
                <a:spcPct val="150000"/>
              </a:lnSpc>
              <a:buFont typeface="Arial" panose="020B0604020202020204" pitchFamily="34" charset="0"/>
              <a:buChar char="•"/>
            </a:pPr>
            <a:r>
              <a:rPr lang="en-US" dirty="0">
                <a:solidFill>
                  <a:schemeClr val="bg1"/>
                </a:solidFill>
              </a:rPr>
              <a:t>Page optimization with clear navigating facilities of content and form can be enhanced.</a:t>
            </a:r>
          </a:p>
          <a:p>
            <a:pPr>
              <a:lnSpc>
                <a:spcPct val="150000"/>
              </a:lnSpc>
            </a:pPr>
            <a:endParaRPr lang="en-US" dirty="0">
              <a:solidFill>
                <a:schemeClr val="bg1"/>
              </a:solidFill>
            </a:endParaRP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42361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218929" y="1639675"/>
            <a:ext cx="7323836" cy="743753"/>
          </a:xfrm>
        </p:spPr>
        <p:txBody>
          <a:bodyPr/>
          <a:lstStyle/>
          <a:p>
            <a:r>
              <a:rPr lang="en-US" sz="3200" dirty="0">
                <a:solidFill>
                  <a:schemeClr val="accent6"/>
                </a:solidFill>
              </a:rPr>
              <a:t>RECOMENTATION</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5" name="Text Placeholder 4">
            <a:extLst>
              <a:ext uri="{FF2B5EF4-FFF2-40B4-BE49-F238E27FC236}">
                <a16:creationId xmlns:a16="http://schemas.microsoft.com/office/drawing/2014/main" id="{3A11334C-809A-C22E-E9F9-88850FA5BF3B}"/>
              </a:ext>
            </a:extLst>
          </p:cNvPr>
          <p:cNvSpPr>
            <a:spLocks noGrp="1"/>
          </p:cNvSpPr>
          <p:nvPr>
            <p:ph type="body" sz="quarter" idx="20"/>
          </p:nvPr>
        </p:nvSpPr>
        <p:spPr>
          <a:xfrm>
            <a:off x="490623" y="2510117"/>
            <a:ext cx="5146584" cy="3720354"/>
          </a:xfrm>
        </p:spPr>
        <p:txBody>
          <a:bodyPr/>
          <a:lstStyle/>
          <a:p>
            <a:pPr algn="l">
              <a:lnSpc>
                <a:spcPct val="100000"/>
              </a:lnSpc>
            </a:pPr>
            <a:r>
              <a:rPr lang="en-US" sz="1800" b="1" i="0" dirty="0">
                <a:effectLst/>
                <a:latin typeface="Söhne"/>
              </a:rPr>
              <a:t>Target Specific Customer Segments</a:t>
            </a:r>
            <a:r>
              <a:rPr lang="en-US" sz="1800" b="0" i="0" dirty="0">
                <a:effectLst/>
                <a:latin typeface="Söhne"/>
              </a:rPr>
              <a:t>:</a:t>
            </a:r>
          </a:p>
          <a:p>
            <a:pPr algn="l">
              <a:lnSpc>
                <a:spcPct val="100000"/>
              </a:lnSpc>
            </a:pPr>
            <a:r>
              <a:rPr lang="en-US" sz="1800" b="0" i="0" dirty="0">
                <a:effectLst/>
                <a:latin typeface="Söhne"/>
              </a:rPr>
              <a:t>Conduct data analysis to identify high-value customer segments based on demographics, behavior, and purchasing patterns.</a:t>
            </a:r>
          </a:p>
          <a:p>
            <a:pPr algn="l">
              <a:lnSpc>
                <a:spcPct val="100000"/>
              </a:lnSpc>
              <a:buFont typeface="Arial" panose="020B0604020202020204" pitchFamily="34" charset="0"/>
              <a:buChar char="•"/>
            </a:pPr>
            <a:r>
              <a:rPr lang="en-US" sz="1800" b="0" i="0" dirty="0">
                <a:effectLst/>
                <a:latin typeface="Söhne"/>
              </a:rPr>
              <a:t>Use customer segmentation to personalize marketing messages, product recommendations, and promotions for each segment.</a:t>
            </a:r>
          </a:p>
          <a:p>
            <a:pPr algn="l">
              <a:lnSpc>
                <a:spcPct val="100000"/>
              </a:lnSpc>
              <a:buFont typeface="Arial" panose="020B0604020202020204" pitchFamily="34" charset="0"/>
              <a:buChar char="•"/>
            </a:pPr>
            <a:r>
              <a:rPr lang="en-US" sz="1800" b="0" i="0" dirty="0">
                <a:effectLst/>
                <a:latin typeface="Söhne"/>
              </a:rPr>
              <a:t>Leverage customer relationship management (CRM) systems to track interactions and tailor communication based on individual preferences.</a:t>
            </a:r>
          </a:p>
          <a:p>
            <a:pPr>
              <a:lnSpc>
                <a:spcPct val="100000"/>
              </a:lnSpc>
            </a:pPr>
            <a:endParaRPr lang="en-US" sz="1800" dirty="0"/>
          </a:p>
        </p:txBody>
      </p:sp>
      <p:sp>
        <p:nvSpPr>
          <p:cNvPr id="10" name="TextBox 9">
            <a:extLst>
              <a:ext uri="{FF2B5EF4-FFF2-40B4-BE49-F238E27FC236}">
                <a16:creationId xmlns:a16="http://schemas.microsoft.com/office/drawing/2014/main" id="{1999D548-A2AD-E6FC-22B0-217D065D4FAB}"/>
              </a:ext>
            </a:extLst>
          </p:cNvPr>
          <p:cNvSpPr txBox="1"/>
          <p:nvPr/>
        </p:nvSpPr>
        <p:spPr>
          <a:xfrm>
            <a:off x="6096000" y="2428251"/>
            <a:ext cx="5146584" cy="3970318"/>
          </a:xfrm>
          <a:prstGeom prst="rect">
            <a:avLst/>
          </a:prstGeom>
          <a:noFill/>
        </p:spPr>
        <p:txBody>
          <a:bodyPr wrap="square" rtlCol="0">
            <a:spAutoFit/>
          </a:bodyPr>
          <a:lstStyle/>
          <a:p>
            <a:pPr algn="l"/>
            <a:r>
              <a:rPr lang="en-US" b="1" i="0" dirty="0">
                <a:solidFill>
                  <a:schemeClr val="bg1"/>
                </a:solidFill>
                <a:effectLst/>
                <a:latin typeface="Söhne"/>
              </a:rPr>
              <a:t>Modify Marketing Strategies</a:t>
            </a:r>
            <a:r>
              <a:rPr lang="en-US" b="0" i="0" dirty="0">
                <a:solidFill>
                  <a:schemeClr val="bg1"/>
                </a:solidFill>
                <a:effectLst/>
                <a:latin typeface="Söhne"/>
              </a:rPr>
              <a:t>:</a:t>
            </a:r>
          </a:p>
          <a:p>
            <a:pPr algn="l"/>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Utilize data analytics tools to analyze the performance of past marketing campaigns and identify areas for improvement.</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Experiment with different marketing channels, messaging, and ad formats to optimize campaign effectiveness.</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Invest in targeted advertising campaigns that reach specific customer segments and drive qualified traffic to the app and website.</a:t>
            </a:r>
          </a:p>
          <a:p>
            <a:endParaRPr lang="en-US" dirty="0">
              <a:solidFill>
                <a:schemeClr val="bg1"/>
              </a:solidFill>
            </a:endParaRPr>
          </a:p>
        </p:txBody>
      </p:sp>
    </p:spTree>
    <p:extLst>
      <p:ext uri="{BB962C8B-B14F-4D97-AF65-F5344CB8AC3E}">
        <p14:creationId xmlns:p14="http://schemas.microsoft.com/office/powerpoint/2010/main" val="408633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9CD6A-1136-1790-9821-E7D9EA61F85D}"/>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4C993100-EEF2-D7CF-FBB7-B15F4F03370A}"/>
              </a:ext>
            </a:extLst>
          </p:cNvPr>
          <p:cNvSpPr>
            <a:spLocks noGrp="1"/>
          </p:cNvSpPr>
          <p:nvPr>
            <p:ph type="title"/>
          </p:nvPr>
        </p:nvSpPr>
        <p:spPr>
          <a:xfrm>
            <a:off x="2218929" y="1639675"/>
            <a:ext cx="7323836" cy="743753"/>
          </a:xfrm>
        </p:spPr>
        <p:txBody>
          <a:bodyPr/>
          <a:lstStyle/>
          <a:p>
            <a:r>
              <a:rPr lang="en-US" sz="3200" dirty="0">
                <a:solidFill>
                  <a:schemeClr val="accent6"/>
                </a:solidFill>
              </a:rPr>
              <a:t>RECOMENTATION</a:t>
            </a:r>
          </a:p>
        </p:txBody>
      </p:sp>
      <p:sp>
        <p:nvSpPr>
          <p:cNvPr id="44" name="Slide Number Placeholder 43">
            <a:extLst>
              <a:ext uri="{FF2B5EF4-FFF2-40B4-BE49-F238E27FC236}">
                <a16:creationId xmlns:a16="http://schemas.microsoft.com/office/drawing/2014/main" id="{CAA1C7BA-F351-5C30-DE7E-891148B871AD}"/>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5" name="Text Placeholder 4">
            <a:extLst>
              <a:ext uri="{FF2B5EF4-FFF2-40B4-BE49-F238E27FC236}">
                <a16:creationId xmlns:a16="http://schemas.microsoft.com/office/drawing/2014/main" id="{E77A0E72-3D8C-3E9A-AA7B-0ABC7D249163}"/>
              </a:ext>
            </a:extLst>
          </p:cNvPr>
          <p:cNvSpPr>
            <a:spLocks noGrp="1"/>
          </p:cNvSpPr>
          <p:nvPr>
            <p:ph type="body" sz="quarter" idx="20"/>
          </p:nvPr>
        </p:nvSpPr>
        <p:spPr>
          <a:xfrm>
            <a:off x="490623" y="2383428"/>
            <a:ext cx="4915095" cy="3847043"/>
          </a:xfrm>
        </p:spPr>
        <p:txBody>
          <a:bodyPr/>
          <a:lstStyle/>
          <a:p>
            <a:pPr algn="l">
              <a:lnSpc>
                <a:spcPct val="100000"/>
              </a:lnSpc>
            </a:pPr>
            <a:r>
              <a:rPr lang="en-US" sz="1800" b="1" i="0" dirty="0">
                <a:effectLst/>
                <a:latin typeface="Söhne"/>
              </a:rPr>
              <a:t>Improve Product Offerings</a:t>
            </a:r>
            <a:r>
              <a:rPr lang="en-US" sz="1800" b="0" i="0" dirty="0">
                <a:effectLst/>
                <a:latin typeface="Söhne"/>
              </a:rPr>
              <a:t>:</a:t>
            </a:r>
          </a:p>
          <a:p>
            <a:pPr algn="l">
              <a:lnSpc>
                <a:spcPct val="100000"/>
              </a:lnSpc>
              <a:buFont typeface="Arial" panose="020B0604020202020204" pitchFamily="34" charset="0"/>
              <a:buChar char="•"/>
            </a:pPr>
            <a:r>
              <a:rPr lang="en-US" sz="1800" b="0" i="0" dirty="0">
                <a:effectLst/>
                <a:latin typeface="Söhne"/>
              </a:rPr>
              <a:t>Gather feedback from customers through surveys, reviews, and user feedback forms to identify areas for product improvement.</a:t>
            </a:r>
          </a:p>
          <a:p>
            <a:pPr algn="l">
              <a:lnSpc>
                <a:spcPct val="100000"/>
              </a:lnSpc>
              <a:buFont typeface="Arial" panose="020B0604020202020204" pitchFamily="34" charset="0"/>
              <a:buChar char="•"/>
            </a:pPr>
            <a:r>
              <a:rPr lang="en-US" sz="1800" b="0" i="0" dirty="0">
                <a:effectLst/>
                <a:latin typeface="Söhne"/>
              </a:rPr>
              <a:t>Analyze user behavior and product usage data to understand feature preferences and pain points.</a:t>
            </a:r>
          </a:p>
          <a:p>
            <a:pPr algn="l">
              <a:lnSpc>
                <a:spcPct val="100000"/>
              </a:lnSpc>
              <a:buFont typeface="Arial" panose="020B0604020202020204" pitchFamily="34" charset="0"/>
              <a:buChar char="•"/>
            </a:pPr>
            <a:r>
              <a:rPr lang="en-US" sz="1800" b="0" i="0" dirty="0">
                <a:effectLst/>
                <a:latin typeface="Söhne"/>
              </a:rPr>
              <a:t>Continuously iterate on product development based on user feedback and market trends to enhance the user experience and meet evolving customer needs.</a:t>
            </a:r>
          </a:p>
          <a:p>
            <a:pPr>
              <a:lnSpc>
                <a:spcPct val="100000"/>
              </a:lnSpc>
            </a:pPr>
            <a:endParaRPr lang="en-US" dirty="0"/>
          </a:p>
        </p:txBody>
      </p:sp>
      <p:sp>
        <p:nvSpPr>
          <p:cNvPr id="10" name="TextBox 9">
            <a:extLst>
              <a:ext uri="{FF2B5EF4-FFF2-40B4-BE49-F238E27FC236}">
                <a16:creationId xmlns:a16="http://schemas.microsoft.com/office/drawing/2014/main" id="{0DD92BF3-BF5D-3D73-0ADE-4D570CC8A591}"/>
              </a:ext>
            </a:extLst>
          </p:cNvPr>
          <p:cNvSpPr txBox="1"/>
          <p:nvPr/>
        </p:nvSpPr>
        <p:spPr>
          <a:xfrm>
            <a:off x="6068194" y="2321790"/>
            <a:ext cx="5171336" cy="3970318"/>
          </a:xfrm>
          <a:prstGeom prst="rect">
            <a:avLst/>
          </a:prstGeom>
          <a:noFill/>
        </p:spPr>
        <p:txBody>
          <a:bodyPr wrap="square" rtlCol="0">
            <a:spAutoFit/>
          </a:bodyPr>
          <a:lstStyle/>
          <a:p>
            <a:pPr algn="l"/>
            <a:r>
              <a:rPr lang="en-US" b="1" i="0" dirty="0">
                <a:solidFill>
                  <a:schemeClr val="bg1"/>
                </a:solidFill>
                <a:effectLst/>
                <a:latin typeface="Söhne"/>
              </a:rPr>
              <a:t>Optimize Website and App Pages</a:t>
            </a:r>
            <a:r>
              <a:rPr lang="en-US" b="0" i="0" dirty="0">
                <a:solidFill>
                  <a:schemeClr val="bg1"/>
                </a:solidFill>
                <a:effectLst/>
                <a:latin typeface="Söhne"/>
              </a:rPr>
              <a:t>:</a:t>
            </a:r>
          </a:p>
          <a:p>
            <a:pPr algn="l"/>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Conduct usability testing and heatmaps analysis to identify areas of friction and optimize user flows on the website and app.</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Implement responsive design principles to ensure seamless user experience across different devices and screen sizes.</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Optimize landing pages, product pages, and checkout processes to minimize bounce rates and increase conversion rates.</a:t>
            </a:r>
          </a:p>
          <a:p>
            <a:endParaRPr lang="en-US" dirty="0">
              <a:solidFill>
                <a:schemeClr val="bg1"/>
              </a:solidFill>
            </a:endParaRPr>
          </a:p>
        </p:txBody>
      </p:sp>
    </p:spTree>
    <p:extLst>
      <p:ext uri="{BB962C8B-B14F-4D97-AF65-F5344CB8AC3E}">
        <p14:creationId xmlns:p14="http://schemas.microsoft.com/office/powerpoint/2010/main" val="306866361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170</TotalTime>
  <Words>1008</Words>
  <Application>Microsoft Office PowerPoint</Application>
  <PresentationFormat>Widescreen</PresentationFormat>
  <Paragraphs>84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Calibri</vt:lpstr>
      <vt:lpstr>Century Gothic Bold</vt:lpstr>
      <vt:lpstr>Courier New</vt:lpstr>
      <vt:lpstr>Daytona Pro Light</vt:lpstr>
      <vt:lpstr>Söhne</vt:lpstr>
      <vt:lpstr>Office Theme</vt:lpstr>
      <vt:lpstr>Page optimization and user engagement strategy analysis</vt:lpstr>
      <vt:lpstr>Objective of the study</vt:lpstr>
      <vt:lpstr>USER EXPERIENCE</vt:lpstr>
      <vt:lpstr>CONVERSION RATE OPTIMISATION (CRO)</vt:lpstr>
      <vt:lpstr>TARGET SPECIFIC CUSTOMER SEGMENT</vt:lpstr>
      <vt:lpstr>REVENUE GENERATION</vt:lpstr>
      <vt:lpstr>AREA OF IMPROVEMENT</vt:lpstr>
      <vt:lpstr>RECOMENTATION</vt:lpstr>
      <vt:lpstr>RECOMENTATION</vt:lpstr>
      <vt:lpstr>RECOMENTATION</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Analysis</dc:title>
  <dc:creator>Aravind Raj</dc:creator>
  <cp:lastModifiedBy>MAREES BABU</cp:lastModifiedBy>
  <cp:revision>2</cp:revision>
  <dcterms:created xsi:type="dcterms:W3CDTF">2024-02-28T17:14:49Z</dcterms:created>
  <dcterms:modified xsi:type="dcterms:W3CDTF">2024-02-28T20:21:08Z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